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91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B793-BAC0-4402-8E10-920425028323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35B9A-7E9D-44F4-881A-71F41331BA1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93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48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92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5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45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8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35B9A-7E9D-44F4-881A-71F41331BA1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8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BC4843-6CE7-4298-9942-88158142FC53}" type="slidenum">
              <a:rPr lang="en-CA" smtClean="0"/>
              <a:pPr/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0735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358DFB-6253-486C-B01E-4B3253D8BD5E}" type="slidenum">
              <a:rPr lang="en-CA" smtClean="0"/>
              <a:pPr/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4684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80087-CAB9-48C9-AE04-D3CBC8970D66}" type="slidenum">
              <a:rPr lang="en-CA" smtClean="0"/>
              <a:pPr/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7224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B0DFD4-6239-4D3A-92F8-3137C7D99B0E}" type="slidenum">
              <a:rPr lang="en-CA" smtClean="0"/>
              <a:pPr/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991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BD57F7-EED6-4CD9-8D14-D01CD5AA7B7C}" type="datetimeFigureOut">
              <a:rPr lang="en-CA" smtClean="0"/>
              <a:pPr/>
              <a:t>2015-03-18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C52038-58C8-4357-BDED-A14BDACB542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9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22.bin"/><Relationship Id="rId42" Type="http://schemas.openxmlformats.org/officeDocument/2006/relationships/oleObject" Target="../embeddings/oleObject26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38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0.wmf"/><Relationship Id="rId41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37" Type="http://schemas.openxmlformats.org/officeDocument/2006/relationships/image" Target="../media/image24.wmf"/><Relationship Id="rId40" Type="http://schemas.openxmlformats.org/officeDocument/2006/relationships/oleObject" Target="../embeddings/oleObject25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9.bin"/><Relationship Id="rId36" Type="http://schemas.openxmlformats.org/officeDocument/2006/relationships/oleObject" Target="../embeddings/oleObject23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23.wmf"/><Relationship Id="rId43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jpeg"/><Relationship Id="rId12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jpeg"/><Relationship Id="rId11" Type="http://schemas.openxmlformats.org/officeDocument/2006/relationships/image" Target="../media/image41.wmf"/><Relationship Id="rId5" Type="http://schemas.openxmlformats.org/officeDocument/2006/relationships/image" Target="../media/image43.jpe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2.jpeg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8.wmf"/><Relationship Id="rId4" Type="http://schemas.openxmlformats.org/officeDocument/2006/relationships/hyperlink" Target="http://www.billybear4kids.com/games/mix/icecream/icecream.htm" TargetMode="External"/><Relationship Id="rId9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4.wmf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7.jpe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51.bin"/><Relationship Id="rId23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0.bin"/><Relationship Id="rId22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Section 6.2 </a:t>
            </a:r>
            <a:br>
              <a:rPr lang="en-CA" dirty="0" smtClean="0"/>
            </a:br>
            <a:r>
              <a:rPr lang="en-CA" dirty="0" smtClean="0"/>
              <a:t>Sample Spaces for Independent Events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P424 #4 to 16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CA" dirty="0" smtClean="0"/>
              <a:t>What are Independent Events?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82000" cy="5559552"/>
          </a:xfrm>
        </p:spPr>
        <p:txBody>
          <a:bodyPr/>
          <a:lstStyle/>
          <a:p>
            <a:r>
              <a:rPr lang="en-CA" dirty="0" smtClean="0"/>
              <a:t>Two events are considered “independent” if they do not affect each other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For instance, what you eat for dinner tonight will not affect the weather tomorrow  </a:t>
            </a:r>
            <a:r>
              <a:rPr lang="en-CA" dirty="0" smtClean="0">
                <a:sym typeface="Wingdings" pitchFamily="2" charset="2"/>
              </a:rPr>
              <a:t> two independent events</a:t>
            </a:r>
            <a:br>
              <a:rPr lang="en-CA" dirty="0" smtClean="0">
                <a:sym typeface="Wingdings" pitchFamily="2" charset="2"/>
              </a:rPr>
            </a:b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In mathematics, when we flip a coin, the outcome of each flip is independent of the one before/after it</a:t>
            </a:r>
            <a:br>
              <a:rPr lang="en-CA" dirty="0" smtClean="0">
                <a:sym typeface="Wingdings" pitchFamily="2" charset="2"/>
              </a:rPr>
            </a:b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Likewise, when we roll a die (dice) or spin a spinner, each roll/spin is independent</a:t>
            </a:r>
            <a:br>
              <a:rPr lang="en-CA" dirty="0" smtClean="0">
                <a:sym typeface="Wingdings" pitchFamily="2" charset="2"/>
              </a:rPr>
            </a:b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Note: if a dice favors one side more than others, then that dice is considered as “bias”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94456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Practice: Given each pair of events below, indicate whether if they are independent or not: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61060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a) Flipping a coin and rolling a die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b) Drawing a card from a deck, keep it, and then draw the next card.  Will the first draw affect the second draw?</a:t>
            </a:r>
          </a:p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r>
              <a:rPr lang="en-CA" dirty="0" smtClean="0"/>
              <a:t>c) Flipping a coin 6 times.  The first 5 times were heads.  Will this affect the outcome of the 6</a:t>
            </a:r>
            <a:r>
              <a:rPr lang="en-CA" baseline="30000" dirty="0" smtClean="0"/>
              <a:t>th</a:t>
            </a:r>
            <a:r>
              <a:rPr lang="en-CA" dirty="0" smtClean="0"/>
              <a:t> flip?</a:t>
            </a:r>
            <a:br>
              <a:rPr lang="en-CA" dirty="0" smtClean="0"/>
            </a:b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d) A basketball player shooting a free throw.  Is each free throw independent?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3438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Each flip is independent!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819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Not independent because keeping the 1</a:t>
            </a:r>
            <a:r>
              <a:rPr lang="en-CA" sz="2200" baseline="30000" dirty="0" smtClean="0">
                <a:solidFill>
                  <a:srgbClr val="FF0000"/>
                </a:solidFill>
              </a:rPr>
              <a:t>st</a:t>
            </a:r>
            <a:r>
              <a:rPr lang="en-CA" sz="2200" dirty="0" smtClean="0">
                <a:solidFill>
                  <a:srgbClr val="FF0000"/>
                </a:solidFill>
              </a:rPr>
              <a:t> card will affect the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outcome of the second draw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24" y="4412159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Independent b/c the outcomes of the first 5 flips do not affect 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the next one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831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This one is arguably not independent b/c if the player misses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the first shot, he will naturally adjust to improve his next shot</a:t>
            </a:r>
            <a:endParaRPr lang="en-CA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792162"/>
          </a:xfrm>
        </p:spPr>
        <p:txBody>
          <a:bodyPr/>
          <a:lstStyle/>
          <a:p>
            <a:r>
              <a:rPr lang="en-CA" dirty="0" smtClean="0"/>
              <a:t>Sample space with 2 or More Events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2743200"/>
          </a:xfrm>
        </p:spPr>
        <p:txBody>
          <a:bodyPr/>
          <a:lstStyle/>
          <a:p>
            <a:r>
              <a:rPr lang="en-CA" dirty="0" smtClean="0"/>
              <a:t>A sample space is a list of all the possible outcomes</a:t>
            </a:r>
          </a:p>
          <a:p>
            <a:r>
              <a:rPr lang="en-CA" dirty="0" smtClean="0"/>
              <a:t>When finding the sample space, draw a tree diagram to illustrate each outcome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655" y="2331720"/>
            <a:ext cx="7972425" cy="12172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 A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Spinner and die is rolled.  If the spinner hits an even number then the die is rolled.  If odd, spin again.  </a:t>
            </a:r>
            <a:r>
              <a:rPr kumimoji="0" lang="en-C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</a:t>
            </a:r>
            <a:r>
              <a:rPr lang="en-CA" sz="2400" dirty="0" smtClean="0"/>
              <a:t>w a sample space for this experiment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3840" y="3544253"/>
            <a:ext cx="1804988" cy="1804987"/>
            <a:chOff x="982638" y="2743201"/>
            <a:chExt cx="1804548" cy="1804550"/>
          </a:xfrm>
        </p:grpSpPr>
        <p:sp>
          <p:nvSpPr>
            <p:cNvPr id="6" name="Pie 5"/>
            <p:cNvSpPr/>
            <p:nvPr/>
          </p:nvSpPr>
          <p:spPr>
            <a:xfrm>
              <a:off x="982638" y="2743201"/>
              <a:ext cx="1799786" cy="17997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7" name="Pie 6"/>
            <p:cNvSpPr/>
            <p:nvPr/>
          </p:nvSpPr>
          <p:spPr>
            <a:xfrm flipH="1">
              <a:off x="984226" y="2744788"/>
              <a:ext cx="1801373" cy="180137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F0000">
                <a:alpha val="66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8" name="Pie 7"/>
            <p:cNvSpPr/>
            <p:nvPr/>
          </p:nvSpPr>
          <p:spPr>
            <a:xfrm flipH="1" flipV="1">
              <a:off x="984226" y="2744788"/>
              <a:ext cx="1801373" cy="180137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flipV="1">
              <a:off x="987400" y="2747962"/>
              <a:ext cx="1799786" cy="17997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15873" y="3576436"/>
              <a:ext cx="122207" cy="122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2065" y="4431665"/>
            <a:ext cx="2032000" cy="6350"/>
            <a:chOff x="3756447" y="2129050"/>
            <a:chExt cx="2002908" cy="1364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845528" y="2129050"/>
              <a:ext cx="913827" cy="1364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756447" y="2129050"/>
              <a:ext cx="899744" cy="0"/>
            </a:xfrm>
            <a:prstGeom prst="line">
              <a:avLst/>
            </a:prstGeom>
            <a:ln w="47625">
              <a:solidFill>
                <a:schemeClr val="bg1">
                  <a:alpha val="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602615" y="3790315"/>
          <a:ext cx="317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88560" imgH="164880" progId="Equation.DSMT4">
                  <p:embed/>
                </p:oleObj>
              </mc:Choice>
              <mc:Fallback>
                <p:oleObj name="Equation" r:id="rId4" imgW="8856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" y="3790315"/>
                        <a:ext cx="3175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1259840" y="3806190"/>
          <a:ext cx="4540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840" y="3806190"/>
                        <a:ext cx="4540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1270953" y="4496753"/>
          <a:ext cx="4079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953" y="4496753"/>
                        <a:ext cx="40798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537528" y="4498340"/>
          <a:ext cx="4540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8" y="4498340"/>
                        <a:ext cx="4540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659380" y="3992880"/>
            <a:ext cx="990600" cy="838200"/>
            <a:chOff x="2971800" y="4648200"/>
            <a:chExt cx="990600" cy="838200"/>
          </a:xfrm>
        </p:grpSpPr>
        <p:sp>
          <p:nvSpPr>
            <p:cNvPr id="18" name="Cube 17"/>
            <p:cNvSpPr/>
            <p:nvPr/>
          </p:nvSpPr>
          <p:spPr>
            <a:xfrm>
              <a:off x="2971800" y="4648200"/>
              <a:ext cx="990600" cy="838200"/>
            </a:xfrm>
            <a:prstGeom prst="cube">
              <a:avLst>
                <a:gd name="adj" fmla="val 3954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320040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3307080" y="4671060"/>
              <a:ext cx="1524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3459480" y="4861560"/>
              <a:ext cx="1524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3688080" y="4983480"/>
              <a:ext cx="9144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3840480" y="5029200"/>
              <a:ext cx="9144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3832860" y="4831080"/>
              <a:ext cx="9144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3688080" y="5189220"/>
              <a:ext cx="9144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4485" y="3461162"/>
            <a:ext cx="1225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Spinner</a:t>
            </a:r>
            <a:endParaRPr lang="en-CA" sz="2200" dirty="0"/>
          </a:p>
        </p:txBody>
      </p:sp>
      <p:cxnSp>
        <p:nvCxnSpPr>
          <p:cNvPr id="28" name="Straight Connector 27"/>
          <p:cNvCxnSpPr>
            <a:endCxn id="30" idx="0"/>
          </p:cNvCxnSpPr>
          <p:nvPr/>
        </p:nvCxnSpPr>
        <p:spPr>
          <a:xfrm flipH="1">
            <a:off x="5833092" y="3815065"/>
            <a:ext cx="879283" cy="543551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1" idx="0"/>
          </p:cNvCxnSpPr>
          <p:nvPr/>
        </p:nvCxnSpPr>
        <p:spPr>
          <a:xfrm flipH="1" flipV="1">
            <a:off x="6788575" y="3823531"/>
            <a:ext cx="947158" cy="535085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30816" y="4358616"/>
            <a:ext cx="1404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Even: 2,4</a:t>
            </a:r>
            <a:endParaRPr lang="en-CA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7096776" y="4358616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Odd: 1,3</a:t>
            </a:r>
            <a:endParaRPr lang="en-CA" sz="22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978416" y="4731149"/>
            <a:ext cx="630681" cy="864513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435616" y="4731149"/>
            <a:ext cx="173482" cy="9144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8016" y="4731149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8016" y="4731149"/>
            <a:ext cx="173482" cy="9144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58251" y="4731149"/>
            <a:ext cx="844165" cy="8382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97416" y="4731149"/>
            <a:ext cx="996566" cy="8382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448989" y="4731149"/>
            <a:ext cx="293710" cy="887307"/>
          </a:xfrm>
          <a:prstGeom prst="line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21616" y="4731149"/>
            <a:ext cx="173482" cy="914400"/>
          </a:xfrm>
          <a:prstGeom prst="line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91851" y="4731149"/>
            <a:ext cx="844165" cy="838200"/>
          </a:xfrm>
          <a:prstGeom prst="line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731016" y="4731149"/>
            <a:ext cx="996566" cy="838200"/>
          </a:xfrm>
          <a:prstGeom prst="line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5016" y="551946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1</a:t>
            </a:r>
            <a:endParaRPr lang="en-CA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4826016" y="549314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2</a:t>
            </a:r>
            <a:endParaRPr lang="en-CA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5207016" y="5519462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3</a:t>
            </a:r>
            <a:endParaRPr lang="en-CA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5588016" y="549314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4</a:t>
            </a:r>
            <a:endParaRPr lang="en-CA" sz="2200" dirty="0"/>
          </a:p>
        </p:txBody>
      </p:sp>
      <p:sp>
        <p:nvSpPr>
          <p:cNvPr id="48" name="TextBox 47"/>
          <p:cNvSpPr txBox="1"/>
          <p:nvPr/>
        </p:nvSpPr>
        <p:spPr>
          <a:xfrm>
            <a:off x="5932056" y="5466836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5</a:t>
            </a:r>
            <a:endParaRPr lang="en-CA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6276096" y="549314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6</a:t>
            </a:r>
            <a:endParaRPr lang="en-CA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6620136" y="5493149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1</a:t>
            </a:r>
            <a:endParaRPr lang="en-CA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7260521" y="551008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2</a:t>
            </a:r>
            <a:endParaRPr lang="en-CA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7786272" y="553548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3</a:t>
            </a:r>
            <a:endParaRPr lang="en-CA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8458245" y="5485594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4</a:t>
            </a:r>
            <a:endParaRPr lang="en-CA" sz="2200" dirty="0"/>
          </a:p>
        </p:txBody>
      </p:sp>
      <p:sp>
        <p:nvSpPr>
          <p:cNvPr id="63" name="TextBox 62"/>
          <p:cNvSpPr txBox="1"/>
          <p:nvPr/>
        </p:nvSpPr>
        <p:spPr>
          <a:xfrm>
            <a:off x="60960" y="5704284"/>
            <a:ext cx="2121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The sample 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space of this 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experiment is: 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1996440" y="5862320"/>
          <a:ext cx="3269996" cy="7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2" imgW="2082600" imgH="507960" progId="Equation.DSMT4">
                  <p:embed/>
                </p:oleObj>
              </mc:Choice>
              <mc:Fallback>
                <p:oleObj name="Equation" r:id="rId12" imgW="2082600" imgH="50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440" y="5862320"/>
                        <a:ext cx="3269996" cy="797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5474970" y="5862638"/>
          <a:ext cx="21336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14" imgW="1358640" imgH="507960" progId="Equation.DSMT4">
                  <p:embed/>
                </p:oleObj>
              </mc:Choice>
              <mc:Fallback>
                <p:oleObj name="Equation" r:id="rId14" imgW="13586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970" y="5862638"/>
                        <a:ext cx="21336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6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" y="76200"/>
            <a:ext cx="8138160" cy="88392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Practice: Given each event, find the sample space by drawing a tree diagram: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255" y="868680"/>
            <a:ext cx="8673465" cy="1645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A coin is tossed 3 times</a:t>
            </a:r>
            <a:b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One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president and one captain is to be selected from a group of 4 people: Amy, Brad, Chris, and Don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9599" y="2545080"/>
            <a:ext cx="1265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1st Coin</a:t>
            </a:r>
            <a:endParaRPr lang="en-CA" sz="2200" dirty="0"/>
          </a:p>
        </p:txBody>
      </p:sp>
      <p:cxnSp>
        <p:nvCxnSpPr>
          <p:cNvPr id="6" name="Straight Connector 5"/>
          <p:cNvCxnSpPr>
            <a:endCxn id="8" idx="0"/>
          </p:cNvCxnSpPr>
          <p:nvPr/>
        </p:nvCxnSpPr>
        <p:spPr>
          <a:xfrm flipH="1">
            <a:off x="959592" y="2926080"/>
            <a:ext cx="838728" cy="5334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0"/>
          </p:cNvCxnSpPr>
          <p:nvPr/>
        </p:nvCxnSpPr>
        <p:spPr>
          <a:xfrm flipH="1" flipV="1">
            <a:off x="1769499" y="2926081"/>
            <a:ext cx="858044" cy="533399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4485" y="3459480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Heads</a:t>
            </a:r>
            <a:endParaRPr lang="en-CA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459480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Tails</a:t>
            </a:r>
            <a:endParaRPr lang="en-CA" sz="2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33400" y="3810000"/>
            <a:ext cx="335280" cy="48768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99160" y="3794760"/>
            <a:ext cx="396240" cy="50292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221480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Heads</a:t>
            </a:r>
            <a:endParaRPr lang="en-CA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221480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Tails</a:t>
            </a:r>
            <a:endParaRPr lang="en-CA" sz="22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514600" y="3840480"/>
            <a:ext cx="335280" cy="4572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910840" y="3855720"/>
            <a:ext cx="365760" cy="44196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4221480"/>
            <a:ext cx="1010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Heads</a:t>
            </a:r>
            <a:endParaRPr lang="en-CA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4221480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Tails</a:t>
            </a:r>
            <a:endParaRPr lang="en-CA" sz="22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0040" y="4556760"/>
            <a:ext cx="208334" cy="73152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07296" y="4556762"/>
            <a:ext cx="239464" cy="761998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22732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</a:t>
            </a:r>
            <a:endParaRPr lang="en-CA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" y="5196840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</a:t>
            </a:r>
            <a:endParaRPr lang="en-CA" sz="2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295400" y="4541520"/>
            <a:ext cx="208334" cy="73152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482656" y="4541522"/>
            <a:ext cx="239464" cy="761998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5360" y="521208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</a:t>
            </a:r>
            <a:endParaRPr lang="en-CA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5181600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</a:t>
            </a:r>
            <a:endParaRPr lang="en-CA" sz="22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70760" y="4556760"/>
            <a:ext cx="208334" cy="73152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458016" y="4556762"/>
            <a:ext cx="239464" cy="761998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50720" y="522732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</a:t>
            </a:r>
            <a:endParaRPr lang="en-CA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2575560" y="5196840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</a:t>
            </a:r>
            <a:endParaRPr lang="en-CA" sz="2200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291840" y="4556760"/>
            <a:ext cx="208334" cy="73152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479096" y="4556762"/>
            <a:ext cx="239464" cy="761998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0" y="522732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H</a:t>
            </a:r>
            <a:endParaRPr lang="en-CA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3596640" y="5196840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T</a:t>
            </a:r>
            <a:endParaRPr lang="en-CA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" y="5704284"/>
            <a:ext cx="1771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The sample 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space is: 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7045" y="5715000"/>
          <a:ext cx="837657" cy="31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4" imgW="406080" imgH="152280" progId="Equation.DSMT4">
                  <p:embed/>
                </p:oleObj>
              </mc:Choice>
              <mc:Fallback>
                <p:oleObj name="Equation" r:id="rId4" imgW="406080" imgH="152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045" y="5715000"/>
                        <a:ext cx="837657" cy="314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761173" y="6065203"/>
          <a:ext cx="785564" cy="31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6" imgW="380880" imgH="152280" progId="Equation.DSMT4">
                  <p:embed/>
                </p:oleObj>
              </mc:Choice>
              <mc:Fallback>
                <p:oleObj name="Equation" r:id="rId6" imgW="38088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173" y="6065203"/>
                        <a:ext cx="785564" cy="314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1730693" y="6476683"/>
          <a:ext cx="785564" cy="31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8" imgW="380880" imgH="152280" progId="Equation.DSMT4">
                  <p:embed/>
                </p:oleObj>
              </mc:Choice>
              <mc:Fallback>
                <p:oleObj name="Equation" r:id="rId8" imgW="38088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93" y="6476683"/>
                        <a:ext cx="785564" cy="314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2686050" y="5715000"/>
          <a:ext cx="733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0" imgW="355320" imgH="152280" progId="Equation.DSMT4">
                  <p:embed/>
                </p:oleObj>
              </mc:Choice>
              <mc:Fallback>
                <p:oleObj name="Equation" r:id="rId10" imgW="35532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715000"/>
                        <a:ext cx="7334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2668905" y="6096318"/>
          <a:ext cx="7588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2" imgW="368280" imgH="152280" progId="Equation.DSMT4">
                  <p:embed/>
                </p:oleObj>
              </mc:Choice>
              <mc:Fallback>
                <p:oleObj name="Equation" r:id="rId12" imgW="368280" imgH="152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905" y="6096318"/>
                        <a:ext cx="7588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2676525" y="6477000"/>
          <a:ext cx="7064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14" imgW="342720" imgH="152280" progId="Equation.DSMT4">
                  <p:embed/>
                </p:oleObj>
              </mc:Choice>
              <mc:Fallback>
                <p:oleObj name="Equation" r:id="rId14" imgW="342720" imgH="152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6477000"/>
                        <a:ext cx="70643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3490913" y="5715000"/>
          <a:ext cx="7064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6" imgW="342720" imgH="152280" progId="Equation.DSMT4">
                  <p:embed/>
                </p:oleObj>
              </mc:Choice>
              <mc:Fallback>
                <p:oleObj name="Equation" r:id="rId16" imgW="342720" imgH="152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715000"/>
                        <a:ext cx="70643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3513138" y="6096000"/>
          <a:ext cx="6540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8" imgW="317160" imgH="152280" progId="Equation.DSMT4">
                  <p:embed/>
                </p:oleObj>
              </mc:Choice>
              <mc:Fallback>
                <p:oleObj name="Equation" r:id="rId18" imgW="317160" imgH="152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6096000"/>
                        <a:ext cx="6540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/>
          <p:nvPr/>
        </p:nvCxnSpPr>
        <p:spPr>
          <a:xfrm flipH="1">
            <a:off x="4998720" y="2667000"/>
            <a:ext cx="1615440" cy="73152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712720"/>
            <a:ext cx="472440" cy="73152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00600" y="333756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A</a:t>
            </a:r>
            <a:endParaRPr lang="en-CA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5882640" y="332232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</a:t>
            </a:r>
            <a:endParaRPr lang="en-CA" sz="2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705600" y="2727960"/>
            <a:ext cx="563880" cy="7467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9" idx="0"/>
          </p:cNvCxnSpPr>
          <p:nvPr/>
        </p:nvCxnSpPr>
        <p:spPr>
          <a:xfrm flipH="1" flipV="1">
            <a:off x="6705600" y="2667000"/>
            <a:ext cx="1665179" cy="60960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56120" y="332232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C</a:t>
            </a:r>
            <a:endParaRPr lang="en-CA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8168640" y="3276600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D</a:t>
            </a:r>
            <a:endParaRPr lang="en-CA" sz="22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450080" y="3733800"/>
            <a:ext cx="457200" cy="6858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876800" y="3703320"/>
            <a:ext cx="30480" cy="74676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82440" y="431292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</a:t>
            </a:r>
            <a:endParaRPr lang="en-CA" sz="2200" dirty="0"/>
          </a:p>
        </p:txBody>
      </p:sp>
      <p:sp>
        <p:nvSpPr>
          <p:cNvPr id="67" name="TextBox 66"/>
          <p:cNvSpPr txBox="1"/>
          <p:nvPr/>
        </p:nvSpPr>
        <p:spPr>
          <a:xfrm>
            <a:off x="4754880" y="432816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C</a:t>
            </a:r>
            <a:endParaRPr lang="en-CA" sz="22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953000" y="3733800"/>
            <a:ext cx="381000" cy="6705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51120" y="4312920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D</a:t>
            </a:r>
            <a:endParaRPr lang="en-CA" sz="2200" dirty="0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5608320" y="3703320"/>
            <a:ext cx="457200" cy="6858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035040" y="3672840"/>
            <a:ext cx="30480" cy="74676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440680" y="428244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A</a:t>
            </a:r>
            <a:endParaRPr lang="en-CA" sz="2200" dirty="0"/>
          </a:p>
        </p:txBody>
      </p:sp>
      <p:sp>
        <p:nvSpPr>
          <p:cNvPr id="88" name="TextBox 87"/>
          <p:cNvSpPr txBox="1"/>
          <p:nvPr/>
        </p:nvSpPr>
        <p:spPr>
          <a:xfrm>
            <a:off x="5913120" y="429768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C</a:t>
            </a:r>
            <a:endParaRPr lang="en-CA" sz="22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6111240" y="3703320"/>
            <a:ext cx="381000" cy="6705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309360" y="4282440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D</a:t>
            </a:r>
            <a:endParaRPr lang="en-CA" sz="2200" dirty="0"/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6766560" y="3672840"/>
            <a:ext cx="457200" cy="6858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193280" y="3642360"/>
            <a:ext cx="30480" cy="74676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98920" y="425196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A</a:t>
            </a:r>
            <a:endParaRPr lang="en-CA" sz="2200" dirty="0"/>
          </a:p>
        </p:txBody>
      </p:sp>
      <p:sp>
        <p:nvSpPr>
          <p:cNvPr id="94" name="TextBox 93"/>
          <p:cNvSpPr txBox="1"/>
          <p:nvPr/>
        </p:nvSpPr>
        <p:spPr>
          <a:xfrm>
            <a:off x="7071360" y="426720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</a:t>
            </a:r>
            <a:endParaRPr lang="en-CA" sz="22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7269480" y="3672840"/>
            <a:ext cx="381000" cy="6705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67600" y="4251960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D</a:t>
            </a:r>
            <a:endParaRPr lang="en-CA" sz="2200" dirty="0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7909560" y="3657600"/>
            <a:ext cx="457200" cy="68580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36280" y="3627120"/>
            <a:ext cx="30480" cy="746760"/>
          </a:xfrm>
          <a:prstGeom prst="line">
            <a:avLst/>
          </a:prstGeom>
          <a:ln w="38100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741920" y="423672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A</a:t>
            </a:r>
            <a:endParaRPr lang="en-CA" sz="2200" dirty="0"/>
          </a:p>
        </p:txBody>
      </p:sp>
      <p:sp>
        <p:nvSpPr>
          <p:cNvPr id="100" name="TextBox 99"/>
          <p:cNvSpPr txBox="1"/>
          <p:nvPr/>
        </p:nvSpPr>
        <p:spPr>
          <a:xfrm>
            <a:off x="8214360" y="425196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</a:t>
            </a:r>
            <a:endParaRPr lang="en-CA" sz="22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8412480" y="3657600"/>
            <a:ext cx="381000" cy="670560"/>
          </a:xfrm>
          <a:prstGeom prst="line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8610600" y="4236720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C</a:t>
            </a:r>
            <a:endParaRPr lang="en-CA" sz="2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100609" y="4637484"/>
            <a:ext cx="5012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The first person will be the president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31089" y="5003244"/>
            <a:ext cx="4128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The second will be the captain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31089" y="5384244"/>
            <a:ext cx="36407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Your sample space will be: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108" name="Object 2"/>
          <p:cNvGraphicFramePr>
            <a:graphicFrameLocks noChangeAspect="1"/>
          </p:cNvGraphicFramePr>
          <p:nvPr/>
        </p:nvGraphicFramePr>
        <p:xfrm>
          <a:off x="4535488" y="5768975"/>
          <a:ext cx="523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20" imgW="253800" imgH="164880" progId="Equation.DSMT4">
                  <p:embed/>
                </p:oleObj>
              </mc:Choice>
              <mc:Fallback>
                <p:oleObj name="Equation" r:id="rId20" imgW="253800" imgH="164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5768975"/>
                        <a:ext cx="5238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2"/>
          <p:cNvGraphicFramePr>
            <a:graphicFrameLocks noChangeAspect="1"/>
          </p:cNvGraphicFramePr>
          <p:nvPr/>
        </p:nvGraphicFramePr>
        <p:xfrm>
          <a:off x="4500563" y="6107113"/>
          <a:ext cx="5492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22" imgW="266400" imgH="177480" progId="Equation.DSMT4">
                  <p:embed/>
                </p:oleObj>
              </mc:Choice>
              <mc:Fallback>
                <p:oleObj name="Equation" r:id="rId22" imgW="266400" imgH="177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6107113"/>
                        <a:ext cx="5492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2"/>
          <p:cNvGraphicFramePr>
            <a:graphicFrameLocks noChangeAspect="1"/>
          </p:cNvGraphicFramePr>
          <p:nvPr/>
        </p:nvGraphicFramePr>
        <p:xfrm>
          <a:off x="4484053" y="6424295"/>
          <a:ext cx="5492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24" imgW="266400" imgH="164880" progId="Equation.DSMT4">
                  <p:embed/>
                </p:oleObj>
              </mc:Choice>
              <mc:Fallback>
                <p:oleObj name="Equation" r:id="rId24" imgW="26640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053" y="6424295"/>
                        <a:ext cx="5492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"/>
          <p:cNvGraphicFramePr>
            <a:graphicFrameLocks noChangeAspect="1"/>
          </p:cNvGraphicFramePr>
          <p:nvPr/>
        </p:nvGraphicFramePr>
        <p:xfrm>
          <a:off x="5276850" y="5756275"/>
          <a:ext cx="4714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26" imgW="228600" imgH="164880" progId="Equation.DSMT4">
                  <p:embed/>
                </p:oleObj>
              </mc:Choice>
              <mc:Fallback>
                <p:oleObj name="Equation" r:id="rId26" imgW="228600" imgH="164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5756275"/>
                        <a:ext cx="4714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2"/>
          <p:cNvGraphicFramePr>
            <a:graphicFrameLocks noChangeAspect="1"/>
          </p:cNvGraphicFramePr>
          <p:nvPr/>
        </p:nvGraphicFramePr>
        <p:xfrm>
          <a:off x="5229225" y="6094413"/>
          <a:ext cx="5222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28" imgW="253800" imgH="177480" progId="Equation.DSMT4">
                  <p:embed/>
                </p:oleObj>
              </mc:Choice>
              <mc:Fallback>
                <p:oleObj name="Equation" r:id="rId28" imgW="25380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6094413"/>
                        <a:ext cx="52228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2"/>
          <p:cNvGraphicFramePr>
            <a:graphicFrameLocks noChangeAspect="1"/>
          </p:cNvGraphicFramePr>
          <p:nvPr/>
        </p:nvGraphicFramePr>
        <p:xfrm>
          <a:off x="5200650" y="6424613"/>
          <a:ext cx="549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0" imgW="266400" imgH="152280" progId="Equation.DSMT4">
                  <p:embed/>
                </p:oleObj>
              </mc:Choice>
              <mc:Fallback>
                <p:oleObj name="Equation" r:id="rId30" imgW="266400" imgH="1522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6424613"/>
                        <a:ext cx="549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2"/>
          <p:cNvGraphicFramePr>
            <a:graphicFrameLocks noChangeAspect="1"/>
          </p:cNvGraphicFramePr>
          <p:nvPr/>
        </p:nvGraphicFramePr>
        <p:xfrm>
          <a:off x="6008688" y="5759450"/>
          <a:ext cx="471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32" imgW="228600" imgH="177480" progId="Equation.DSMT4">
                  <p:embed/>
                </p:oleObj>
              </mc:Choice>
              <mc:Fallback>
                <p:oleObj name="Equation" r:id="rId32" imgW="228600" imgH="177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5759450"/>
                        <a:ext cx="4714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2"/>
          <p:cNvGraphicFramePr>
            <a:graphicFrameLocks noChangeAspect="1"/>
          </p:cNvGraphicFramePr>
          <p:nvPr/>
        </p:nvGraphicFramePr>
        <p:xfrm>
          <a:off x="5973763" y="6110288"/>
          <a:ext cx="4968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34" imgW="241200" imgH="177480" progId="Equation.DSMT4">
                  <p:embed/>
                </p:oleObj>
              </mc:Choice>
              <mc:Fallback>
                <p:oleObj name="Equation" r:id="rId34" imgW="241200" imgH="177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6110288"/>
                        <a:ext cx="496887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5945188" y="6413500"/>
          <a:ext cx="5238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36" imgW="253800" imgH="177480" progId="Equation.DSMT4">
                  <p:embed/>
                </p:oleObj>
              </mc:Choice>
              <mc:Fallback>
                <p:oleObj name="Equation" r:id="rId36" imgW="253800" imgH="1774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6413500"/>
                        <a:ext cx="52387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2"/>
          <p:cNvGraphicFramePr>
            <a:graphicFrameLocks noChangeAspect="1"/>
          </p:cNvGraphicFramePr>
          <p:nvPr/>
        </p:nvGraphicFramePr>
        <p:xfrm>
          <a:off x="6714808" y="5771515"/>
          <a:ext cx="523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8" imgW="253800" imgH="164880" progId="Equation.DSMT4">
                  <p:embed/>
                </p:oleObj>
              </mc:Choice>
              <mc:Fallback>
                <p:oleObj name="Equation" r:id="rId38" imgW="253800" imgH="1648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808" y="5771515"/>
                        <a:ext cx="5238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"/>
          <p:cNvGraphicFramePr>
            <a:graphicFrameLocks noChangeAspect="1"/>
          </p:cNvGraphicFramePr>
          <p:nvPr/>
        </p:nvGraphicFramePr>
        <p:xfrm>
          <a:off x="6680200" y="6135688"/>
          <a:ext cx="549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40" imgW="266400" imgH="152280" progId="Equation.DSMT4">
                  <p:embed/>
                </p:oleObj>
              </mc:Choice>
              <mc:Fallback>
                <p:oleObj name="Equation" r:id="rId40" imgW="266400" imgH="1522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6135688"/>
                        <a:ext cx="549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"/>
          <p:cNvGraphicFramePr>
            <a:graphicFrameLocks noChangeAspect="1"/>
          </p:cNvGraphicFramePr>
          <p:nvPr/>
        </p:nvGraphicFramePr>
        <p:xfrm>
          <a:off x="6650038" y="6413500"/>
          <a:ext cx="5746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42" imgW="279360" imgH="177480" progId="Equation.DSMT4">
                  <p:embed/>
                </p:oleObj>
              </mc:Choice>
              <mc:Fallback>
                <p:oleObj name="Equation" r:id="rId42" imgW="27936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6413500"/>
                        <a:ext cx="57467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500"/>
                            </p:stCondLst>
                            <p:childTnLst>
                              <p:par>
                                <p:cTn id="3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500"/>
                            </p:stCondLst>
                            <p:childTnLst>
                              <p:par>
                                <p:cTn id="4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500"/>
                            </p:stCondLst>
                            <p:childTnLst>
                              <p:par>
                                <p:cTn id="4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500"/>
                            </p:stCondLst>
                            <p:childTnLst>
                              <p:par>
                                <p:cTn id="4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500"/>
                            </p:stCondLst>
                            <p:childTnLst>
                              <p:par>
                                <p:cTn id="4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0"/>
                            </p:stCondLst>
                            <p:childTnLst>
                              <p:par>
                                <p:cTn id="4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0"/>
                            </p:stCondLst>
                            <p:childTnLst>
                              <p:par>
                                <p:cTn id="4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0"/>
                            </p:stCondLst>
                            <p:childTnLst>
                              <p:par>
                                <p:cTn id="4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00"/>
                            </p:stCondLst>
                            <p:childTnLst>
                              <p:par>
                                <p:cTn id="4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00"/>
                            </p:stCondLst>
                            <p:childTnLst>
                              <p:par>
                                <p:cTn id="5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6" grpId="0"/>
      <p:bldP spid="17" grpId="0"/>
      <p:bldP spid="22" grpId="0"/>
      <p:bldP spid="28" grpId="0"/>
      <p:bldP spid="32" grpId="0"/>
      <p:bldP spid="36" grpId="0"/>
      <p:bldP spid="42" grpId="0"/>
      <p:bldP spid="55" grpId="0"/>
      <p:bldP spid="59" grpId="0"/>
      <p:bldP spid="67" grpId="0"/>
      <p:bldP spid="88" grpId="0"/>
      <p:bldP spid="94" grpId="0"/>
      <p:bldP spid="100" grpId="0"/>
      <p:bldP spid="105" grpId="0"/>
      <p:bldP spid="106" grpId="0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61278"/>
            <a:ext cx="8277225" cy="530225"/>
          </a:xfrm>
        </p:spPr>
        <p:txBody>
          <a:bodyPr/>
          <a:lstStyle/>
          <a:p>
            <a:pPr>
              <a:defRPr/>
            </a:pPr>
            <a:r>
              <a:rPr lang="en-CA" sz="2500" dirty="0" smtClean="0"/>
              <a:t>The Fundamental Counting Principle</a:t>
            </a:r>
            <a:endParaRPr lang="en-CA" sz="2500" dirty="0"/>
          </a:p>
        </p:txBody>
      </p:sp>
      <p:sp>
        <p:nvSpPr>
          <p:cNvPr id="2063" name="Content Placeholder 2"/>
          <p:cNvSpPr>
            <a:spLocks noGrp="1"/>
          </p:cNvSpPr>
          <p:nvPr>
            <p:ph sz="quarter" idx="1"/>
          </p:nvPr>
        </p:nvSpPr>
        <p:spPr>
          <a:xfrm>
            <a:off x="259080" y="609600"/>
            <a:ext cx="8564880" cy="2352675"/>
          </a:xfrm>
        </p:spPr>
        <p:txBody>
          <a:bodyPr>
            <a:normAutofit/>
          </a:bodyPr>
          <a:lstStyle/>
          <a:p>
            <a:r>
              <a:rPr lang="en-CA" sz="2200" dirty="0" smtClean="0"/>
              <a:t>One way to count the number of outcomes is by using the “Fundamental Counting Principle”</a:t>
            </a:r>
          </a:p>
          <a:p>
            <a:r>
              <a:rPr lang="en-CA" sz="2200" dirty="0" smtClean="0"/>
              <a:t>If we have “</a:t>
            </a:r>
            <a:r>
              <a:rPr lang="en-CA" sz="2200" i="1" dirty="0" smtClean="0"/>
              <a:t>x</a:t>
            </a:r>
            <a:r>
              <a:rPr lang="en-CA" sz="2200" dirty="0" smtClean="0"/>
              <a:t>” number of ways to do the first task and “</a:t>
            </a:r>
            <a:r>
              <a:rPr lang="en-CA" sz="2200" i="1" dirty="0" smtClean="0"/>
              <a:t>y</a:t>
            </a:r>
            <a:r>
              <a:rPr lang="en-CA" sz="2200" dirty="0" smtClean="0"/>
              <a:t>” number of ways to do the second task, then there are “</a:t>
            </a:r>
            <a:r>
              <a:rPr lang="en-CA" sz="2200" i="1" dirty="0" smtClean="0"/>
              <a:t>x</a:t>
            </a:r>
            <a:r>
              <a:rPr lang="en-CA" sz="2200" dirty="0" smtClean="0"/>
              <a:t>” </a:t>
            </a:r>
            <a:r>
              <a:rPr lang="en-CA" sz="2200" i="1" dirty="0" smtClean="0"/>
              <a:t>times</a:t>
            </a:r>
            <a:r>
              <a:rPr lang="en-CA" sz="2200" dirty="0" smtClean="0"/>
              <a:t> “</a:t>
            </a:r>
            <a:r>
              <a:rPr lang="en-CA" sz="2200" i="1" dirty="0" smtClean="0"/>
              <a:t>y</a:t>
            </a:r>
            <a:r>
              <a:rPr lang="en-CA" sz="2200" dirty="0" smtClean="0"/>
              <a:t>” ways to do both tasks.</a:t>
            </a:r>
          </a:p>
          <a:p>
            <a:r>
              <a:rPr lang="en-CA" sz="2200" dirty="0" smtClean="0"/>
              <a:t>If there are several different tasks:</a:t>
            </a:r>
          </a:p>
          <a:p>
            <a:endParaRPr lang="en-CA" sz="22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54050" y="3567113"/>
          <a:ext cx="11001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4" imgW="482391" imgH="279279" progId="Equation.DSMT4">
                  <p:embed/>
                </p:oleObj>
              </mc:Choice>
              <mc:Fallback>
                <p:oleObj name="Equation" r:id="rId4" imgW="482391" imgH="27927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567113"/>
                        <a:ext cx="1100138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90725" y="3568700"/>
          <a:ext cx="12160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6" imgW="533169" imgH="279279" progId="Equation.DSMT4">
                  <p:embed/>
                </p:oleObj>
              </mc:Choice>
              <mc:Fallback>
                <p:oleObj name="Equation" r:id="rId6" imgW="533169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3568700"/>
                        <a:ext cx="12160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3370263" y="3570288"/>
          <a:ext cx="118586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8" imgW="520474" imgH="279279" progId="Equation.DSMT4">
                  <p:embed/>
                </p:oleObj>
              </mc:Choice>
              <mc:Fallback>
                <p:oleObj name="Equation" r:id="rId8" imgW="520474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3570288"/>
                        <a:ext cx="1185862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764088" y="3571875"/>
          <a:ext cx="11572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10" imgW="508000" imgH="279400" progId="Equation.DSMT4">
                  <p:embed/>
                </p:oleObj>
              </mc:Choice>
              <mc:Fallback>
                <p:oleObj name="Equation" r:id="rId10" imgW="5080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3571875"/>
                        <a:ext cx="115728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277100" y="3573463"/>
          <a:ext cx="11271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12" imgW="495085" imgH="279279" progId="Equation.DSMT4">
                  <p:embed/>
                </p:oleObj>
              </mc:Choice>
              <mc:Fallback>
                <p:oleObj name="Equation" r:id="rId12" imgW="495085" imgH="27927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3573463"/>
                        <a:ext cx="11271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119813" y="3529013"/>
          <a:ext cx="9255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14" imgW="406048" imgH="304536" progId="Equation.DSMT4">
                  <p:embed/>
                </p:oleObj>
              </mc:Choice>
              <mc:Fallback>
                <p:oleObj name="Equation" r:id="rId14" imgW="406048" imgH="30453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529013"/>
                        <a:ext cx="925512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963613" y="3179763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16" imgW="152268" imgH="164957" progId="Equation.DSMT4">
                  <p:embed/>
                </p:oleObj>
              </mc:Choice>
              <mc:Fallback>
                <p:oleObj name="Equation" r:id="rId16" imgW="152268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3179763"/>
                        <a:ext cx="346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311400" y="3189288"/>
          <a:ext cx="346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18" imgW="152268" imgH="164957" progId="Equation.DSMT4">
                  <p:embed/>
                </p:oleObj>
              </mc:Choice>
              <mc:Fallback>
                <p:oleObj name="Equation" r:id="rId18" imgW="152268" imgH="16495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189288"/>
                        <a:ext cx="3460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660775" y="3184525"/>
          <a:ext cx="3460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20" imgW="152202" imgH="177569" progId="Equation.DSMT4">
                  <p:embed/>
                </p:oleObj>
              </mc:Choice>
              <mc:Fallback>
                <p:oleObj name="Equation" r:id="rId20" imgW="152202" imgH="17756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184525"/>
                        <a:ext cx="3460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078413" y="3194050"/>
          <a:ext cx="3746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22" imgW="164885" imgH="164885" progId="Equation.DSMT4">
                  <p:embed/>
                </p:oleObj>
              </mc:Choice>
              <mc:Fallback>
                <p:oleObj name="Equation" r:id="rId22" imgW="164885" imgH="16488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94050"/>
                        <a:ext cx="3746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7600950" y="3203575"/>
          <a:ext cx="346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24" imgW="152268" imgH="164957" progId="Equation.DSMT4">
                  <p:embed/>
                </p:oleObj>
              </mc:Choice>
              <mc:Fallback>
                <p:oleObj name="Equation" r:id="rId24" imgW="152268" imgH="16495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203575"/>
                        <a:ext cx="3460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Box 14"/>
          <p:cNvSpPr txBox="1">
            <a:spLocks noChangeArrowheads="1"/>
          </p:cNvSpPr>
          <p:nvPr/>
        </p:nvSpPr>
        <p:spPr bwMode="auto">
          <a:xfrm>
            <a:off x="423863" y="4530725"/>
            <a:ext cx="455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“A” – Number of ways to do the first task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39738" y="4902200"/>
            <a:ext cx="482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“B” – Number of ways to do the second task</a:t>
            </a:r>
          </a:p>
        </p:txBody>
      </p:sp>
      <p:sp>
        <p:nvSpPr>
          <p:cNvPr id="2066" name="TextBox 16"/>
          <p:cNvSpPr txBox="1">
            <a:spLocks noChangeArrowheads="1"/>
          </p:cNvSpPr>
          <p:nvPr/>
        </p:nvSpPr>
        <p:spPr bwMode="auto">
          <a:xfrm>
            <a:off x="455613" y="5286375"/>
            <a:ext cx="5976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“C” – Number of ways to do the third task.... and so on</a:t>
            </a:r>
          </a:p>
        </p:txBody>
      </p:sp>
      <p:sp>
        <p:nvSpPr>
          <p:cNvPr id="2067" name="TextBox 17"/>
          <p:cNvSpPr txBox="1">
            <a:spLocks noChangeArrowheads="1"/>
          </p:cNvSpPr>
          <p:nvPr/>
        </p:nvSpPr>
        <p:spPr bwMode="auto">
          <a:xfrm>
            <a:off x="293688" y="5711825"/>
            <a:ext cx="760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entury" pitchFamily="18" charset="0"/>
              </a:rPr>
              <a:t>The total number of different ways to do all the task together will be: </a:t>
            </a: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933450" y="6157913"/>
          <a:ext cx="30861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26" imgW="1358310" imgH="177723" progId="Equation.DSMT4">
                  <p:embed/>
                </p:oleObj>
              </mc:Choice>
              <mc:Fallback>
                <p:oleObj name="Equation" r:id="rId26" imgW="1358310" imgH="17772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6157913"/>
                        <a:ext cx="30861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8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  <p:bldP spid="2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79388"/>
            <a:ext cx="86248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300" dirty="0" smtClean="0"/>
              <a:t>Ex: how many different 3 course meals can you order at the salmon house if there are 3 different appetizers, 4 main course, and 3 different desserts.  </a:t>
            </a:r>
            <a:endParaRPr lang="en-CA" sz="2300" dirty="0"/>
          </a:p>
        </p:txBody>
      </p:sp>
      <p:pic>
        <p:nvPicPr>
          <p:cNvPr id="4" name="Picture 3" descr="salmon house menu.jpg"/>
          <p:cNvPicPr>
            <a:picLocks noChangeAspect="1"/>
          </p:cNvPicPr>
          <p:nvPr/>
        </p:nvPicPr>
        <p:blipFill>
          <a:blip r:embed="rId4" cstate="print"/>
          <a:srcRect l="7874" t="2391" r="3937" b="17532"/>
          <a:stretch>
            <a:fillRect/>
          </a:stretch>
        </p:blipFill>
        <p:spPr bwMode="auto">
          <a:xfrm>
            <a:off x="155575" y="1360488"/>
            <a:ext cx="34131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lmon dish.jpg"/>
          <p:cNvPicPr>
            <a:picLocks noChangeAspect="1"/>
          </p:cNvPicPr>
          <p:nvPr/>
        </p:nvPicPr>
        <p:blipFill>
          <a:blip r:embed="rId5" cstate="print"/>
          <a:srcRect b="4535"/>
          <a:stretch>
            <a:fillRect/>
          </a:stretch>
        </p:blipFill>
        <p:spPr bwMode="auto">
          <a:xfrm>
            <a:off x="3597275" y="1563688"/>
            <a:ext cx="2962275" cy="2119312"/>
          </a:xfrm>
          <a:prstGeom prst="rect">
            <a:avLst/>
          </a:prstGeom>
          <a:noFill/>
          <a:ln w="2222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steak dis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5525" y="4210050"/>
            <a:ext cx="2393950" cy="2393950"/>
          </a:xfrm>
          <a:prstGeom prst="rect">
            <a:avLst/>
          </a:prstGeom>
          <a:noFill/>
          <a:ln w="203200" cap="sq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hocolate truffle desser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4150" y="4178300"/>
            <a:ext cx="2117725" cy="2455863"/>
          </a:xfrm>
          <a:prstGeom prst="rect">
            <a:avLst/>
          </a:prstGeom>
          <a:noFill/>
          <a:ln w="190500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87738" y="1662113"/>
            <a:ext cx="538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There are three different categories: Appetizers, Mains, and Desserts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0275" y="2611438"/>
            <a:ext cx="538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Use the Fundamental Counting Principles to count how many different</a:t>
            </a:r>
          </a:p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meals are possible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30588" y="3775075"/>
            <a:ext cx="53800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Multiply the number of choices in each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category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97288" y="4684713"/>
          <a:ext cx="15605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8" imgW="609336" imgH="177723" progId="Equation.DSMT4">
                  <p:embed/>
                </p:oleObj>
              </mc:Choice>
              <mc:Fallback>
                <p:oleObj name="Equation" r:id="rId8" imgW="609336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4684713"/>
                        <a:ext cx="156051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313363" y="4732338"/>
          <a:ext cx="26828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0" imgW="1167893" imgH="203112" progId="Equation.DSMT4">
                  <p:embed/>
                </p:oleObj>
              </mc:Choice>
              <mc:Fallback>
                <p:oleObj name="Equation" r:id="rId10" imgW="1167893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4732338"/>
                        <a:ext cx="26828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2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274638"/>
            <a:ext cx="842803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400" dirty="0" smtClean="0"/>
              <a:t>Practice: How many combinations can you make if there are 10 different icings, 16 different </a:t>
            </a:r>
            <a:br>
              <a:rPr lang="en-CA" sz="2400" dirty="0" smtClean="0"/>
            </a:br>
            <a:r>
              <a:rPr lang="en-CA" sz="2400" dirty="0" smtClean="0"/>
              <a:t>ice-creams, and 10 different cones.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1588" cy="992188"/>
          </a:xfrm>
        </p:spPr>
        <p:txBody>
          <a:bodyPr/>
          <a:lstStyle/>
          <a:p>
            <a:r>
              <a:rPr lang="en-CA" smtClean="0"/>
              <a:t>FCP: Multiply the number of choices for each category</a:t>
            </a:r>
          </a:p>
        </p:txBody>
      </p:sp>
      <p:sp>
        <p:nvSpPr>
          <p:cNvPr id="6" name="Action Button: Forward or Next 5">
            <a:hlinkClick r:id="rId4" highlightClick="1"/>
          </p:cNvPr>
          <p:cNvSpPr/>
          <p:nvPr/>
        </p:nvSpPr>
        <p:spPr>
          <a:xfrm>
            <a:off x="7642225" y="1992313"/>
            <a:ext cx="914400" cy="519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85825" y="2828925"/>
          <a:ext cx="715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5" imgW="279158" imgH="177646" progId="Equation.DSMT4">
                  <p:embed/>
                </p:oleObj>
              </mc:Choice>
              <mc:Fallback>
                <p:oleObj name="Equation" r:id="rId5" imgW="279158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828925"/>
                        <a:ext cx="7159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30575" y="2835275"/>
          <a:ext cx="4083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7" imgW="1777229" imgH="203112" progId="Equation.DSMT4">
                  <p:embed/>
                </p:oleObj>
              </mc:Choice>
              <mc:Fallback>
                <p:oleObj name="Equation" r:id="rId7" imgW="177722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835275"/>
                        <a:ext cx="40830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652588" y="2844800"/>
          <a:ext cx="715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9" imgW="279158" imgH="177646" progId="Equation.DSMT4">
                  <p:embed/>
                </p:oleObj>
              </mc:Choice>
              <mc:Fallback>
                <p:oleObj name="Equation" r:id="rId9" imgW="279158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844800"/>
                        <a:ext cx="7159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441575" y="2846388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2846388"/>
                        <a:ext cx="781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3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Ex: The </a:t>
            </a:r>
            <a:r>
              <a:rPr lang="en-CA" sz="2400" dirty="0" err="1" smtClean="0"/>
              <a:t>Iphone</a:t>
            </a:r>
            <a:r>
              <a:rPr lang="en-CA" sz="2400" dirty="0" smtClean="0"/>
              <a:t> has a 4 digit numerical password.  What is the total number of different passwords that are possible.</a:t>
            </a:r>
            <a:endParaRPr lang="en-CA" sz="24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57188" y="2000250"/>
          <a:ext cx="43227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4" imgW="1345616" imgH="165028" progId="Equation.DSMT4">
                  <p:embed/>
                </p:oleObj>
              </mc:Choice>
              <mc:Fallback>
                <p:oleObj name="Equation" r:id="rId4" imgW="1345616" imgH="16502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000250"/>
                        <a:ext cx="432276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60350" y="4321175"/>
          <a:ext cx="41687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6" imgW="1218671" imgH="177723" progId="Equation.DSMT4">
                  <p:embed/>
                </p:oleObj>
              </mc:Choice>
              <mc:Fallback>
                <p:oleObj name="Equation" r:id="rId6" imgW="121867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321175"/>
                        <a:ext cx="41687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188" y="3784600"/>
            <a:ext cx="4968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There are 10 choices from each digit: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18163" y="1357313"/>
            <a:ext cx="1712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1</a:t>
            </a:r>
            <a:r>
              <a:rPr lang="en-CA" sz="2200" baseline="30000">
                <a:solidFill>
                  <a:srgbClr val="FF0000"/>
                </a:solidFill>
                <a:latin typeface="Century" pitchFamily="18" charset="0"/>
              </a:rPr>
              <a:t>st</a:t>
            </a: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  method: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57813" y="1785938"/>
            <a:ext cx="3429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Count all the possible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outcomes from the 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smallest to the largest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number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572125" y="3286125"/>
          <a:ext cx="9683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8" imgW="355138" imgH="177569" progId="Equation.DSMT4">
                  <p:embed/>
                </p:oleObj>
              </mc:Choice>
              <mc:Fallback>
                <p:oleObj name="Equation" r:id="rId8" imgW="355138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286125"/>
                        <a:ext cx="96837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694488" y="3286125"/>
          <a:ext cx="15922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10" imgW="583693" imgH="177646" progId="Equation.DSMT4">
                  <p:embed/>
                </p:oleObj>
              </mc:Choice>
              <mc:Fallback>
                <p:oleObj name="Equation" r:id="rId10" imgW="583693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3286125"/>
                        <a:ext cx="1592262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3500" y="3786188"/>
            <a:ext cx="3643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There are 10 thousand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different numbers possible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163" y="2928938"/>
            <a:ext cx="33035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Multiply the number of </a:t>
            </a:r>
            <a:br>
              <a:rPr lang="en-CA" sz="2200">
                <a:solidFill>
                  <a:srgbClr val="FF0000"/>
                </a:solidFill>
                <a:latin typeface="Century" pitchFamily="18" charset="0"/>
              </a:rPr>
            </a:b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options for each digit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2500313"/>
            <a:ext cx="1776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2</a:t>
            </a:r>
            <a:r>
              <a:rPr lang="en-CA" sz="2200" baseline="30000">
                <a:solidFill>
                  <a:srgbClr val="FF0000"/>
                </a:solidFill>
                <a:latin typeface="Century" pitchFamily="18" charset="0"/>
              </a:rPr>
              <a:t>nd</a:t>
            </a:r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  method: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00063" y="1820863"/>
          <a:ext cx="6080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2" imgW="177492" imgH="177492" progId="Equation.DSMT4">
                  <p:embed/>
                </p:oleObj>
              </mc:Choice>
              <mc:Fallback>
                <p:oleObj name="Equation" r:id="rId12" imgW="177492" imgH="17749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20863"/>
                        <a:ext cx="6080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500188" y="1820863"/>
          <a:ext cx="6080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4" imgW="177492" imgH="177492" progId="Equation.DSMT4">
                  <p:embed/>
                </p:oleObj>
              </mc:Choice>
              <mc:Fallback>
                <p:oleObj name="Equation" r:id="rId14" imgW="177492" imgH="17749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820863"/>
                        <a:ext cx="6080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535238" y="1820863"/>
          <a:ext cx="6080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15" imgW="177492" imgH="177492" progId="Equation.DSMT4">
                  <p:embed/>
                </p:oleObj>
              </mc:Choice>
              <mc:Fallback>
                <p:oleObj name="Equation" r:id="rId15" imgW="177492" imgH="17749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1820863"/>
                        <a:ext cx="608012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606800" y="1857375"/>
          <a:ext cx="6080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16" imgW="177492" imgH="177492" progId="Equation.DSMT4">
                  <p:embed/>
                </p:oleObj>
              </mc:Choice>
              <mc:Fallback>
                <p:oleObj name="Equation" r:id="rId16" imgW="177492" imgH="17749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57375"/>
                        <a:ext cx="6080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875" y="5141913"/>
            <a:ext cx="2582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200">
                <a:solidFill>
                  <a:srgbClr val="FF0000"/>
                </a:solidFill>
                <a:latin typeface="Century" pitchFamily="18" charset="0"/>
              </a:rPr>
              <a:t>In total, there are:</a:t>
            </a: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2643188" y="5143500"/>
          <a:ext cx="2417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17" imgW="952087" imgH="177723" progId="Equation.DSMT4">
                  <p:embed/>
                </p:oleObj>
              </mc:Choice>
              <mc:Fallback>
                <p:oleObj name="Equation" r:id="rId17" imgW="952087" imgH="17772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143500"/>
                        <a:ext cx="24177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2643188" y="5643563"/>
          <a:ext cx="4351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19" imgW="1714500" imgH="203200" progId="Equation.DSMT4">
                  <p:embed/>
                </p:oleObj>
              </mc:Choice>
              <mc:Fallback>
                <p:oleObj name="Equation" r:id="rId19" imgW="17145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643563"/>
                        <a:ext cx="4351337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phone_3g_1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30738" y="1765300"/>
            <a:ext cx="407828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1password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26175" y="2586038"/>
            <a:ext cx="20891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3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ISPRING_SCORM_PASSING_SCORE" val="100.0000000000"/>
  <p:tag name="GENSWF_OUTPUT_FILE_NAME" val="m8pch62"/>
  <p:tag name="ISPRING_RESOURCE_PATHS_HASH_2" val="8e24fd13fadf1875bf7bd3f1344663f70151cd6"/>
  <p:tag name="ISPRING_ULTRA_SCORM_COURSE_ID" val="5495EBAA-9E55-4184-B94D-9C5BC8A85223"/>
  <p:tag name="ISPRING_SCORM_RATE_SLIDES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OUTPUT_FOLDER" val="C:\Users\Danny\Dropbox\Website\M8P"/>
  <p:tag name="ISPRING_PRESENTATION_TITLE" val="Section 6.2 Sample Space of Independent Events"/>
  <p:tag name="ISPRING_RESOURCE_PATHS_HASH_PRESENTER" val="2577ec1ca8d42f296c9edaad2b789bbe0c88fd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629</TotalTime>
  <Words>606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</vt:lpstr>
      <vt:lpstr>Century Schoolbook</vt:lpstr>
      <vt:lpstr>Wingdings</vt:lpstr>
      <vt:lpstr>Wingdings 2</vt:lpstr>
      <vt:lpstr>Oriel</vt:lpstr>
      <vt:lpstr>Equation</vt:lpstr>
      <vt:lpstr>Section 6.2  Sample Spaces for Independent Events</vt:lpstr>
      <vt:lpstr>What are Independent Events?</vt:lpstr>
      <vt:lpstr>Practice: Given each pair of events below, indicate whether if they are independent or not:</vt:lpstr>
      <vt:lpstr>Sample space with 2 or More Events</vt:lpstr>
      <vt:lpstr>PowerPoint Presentation</vt:lpstr>
      <vt:lpstr>The Fundamental Counting Principle</vt:lpstr>
      <vt:lpstr>Ex: how many different 3 course meals can you order at the salmon house if there are 3 different appetizers, 4 main course, and 3 different desserts.  </vt:lpstr>
      <vt:lpstr>Practice: How many combinations can you make if there are 10 different icings, 16 different  ice-creams, and 10 different cones.</vt:lpstr>
      <vt:lpstr>Ex: The Iphone has a 4 digit numerical password.  What is the total number of different passwords that are possible.</vt:lpstr>
      <vt:lpstr>Homework: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6.2 Sample Space of Independent Events</dc:title>
  <dc:creator>Danny Young</dc:creator>
  <cp:lastModifiedBy>Danny Young</cp:lastModifiedBy>
  <cp:revision>62</cp:revision>
  <dcterms:created xsi:type="dcterms:W3CDTF">2013-01-29T06:01:46Z</dcterms:created>
  <dcterms:modified xsi:type="dcterms:W3CDTF">2015-03-19T00:01:50Z</dcterms:modified>
</cp:coreProperties>
</file>